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1" r:id="rId2"/>
    <p:sldId id="316" r:id="rId3"/>
    <p:sldId id="392" r:id="rId4"/>
    <p:sldId id="375" r:id="rId5"/>
    <p:sldId id="394" r:id="rId6"/>
    <p:sldId id="395" r:id="rId7"/>
    <p:sldId id="396" r:id="rId8"/>
    <p:sldId id="399" r:id="rId9"/>
    <p:sldId id="400" r:id="rId10"/>
    <p:sldId id="39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EF5703"/>
    <a:srgbClr val="EAAF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D0EE78-43B7-4DA8-9FF5-A263DC64554A}" v="6" dt="2020-11-16T16:24:11.5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78" d="100"/>
          <a:sy n="78" d="100"/>
        </p:scale>
        <p:origin x="3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B779B-D289-4166-9176-50B6D4C279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2CD7BB-2BFF-4FA6-BEAB-5582918667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9F9B6-1262-49E2-885B-60418E517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482D-CC4A-4012-BAB3-8C726D777B00}" type="datetimeFigureOut">
              <a:rPr lang="en-US" smtClean="0"/>
              <a:t>1/22/2022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27F4F-C145-4FD1-8386-A612EB5EA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32CB1-F18B-44A7-9489-F488D946A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2D33-39C2-4739-B795-34BDDE5BC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083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9CE44-CCDA-4D43-97FD-9A7541902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43A166-E7B1-4771-AAC0-82975DD2B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4BCC9-7A4B-45F4-8C8B-136A84814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482D-CC4A-4012-BAB3-8C726D777B00}" type="datetimeFigureOut">
              <a:rPr lang="en-US" smtClean="0"/>
              <a:t>1/22/2022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3FE64-8267-43D6-B84C-BE4D8473B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D5C2F-AB52-42C9-8A9B-DEF196171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2D33-39C2-4739-B795-34BDDE5BC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728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FA1658-F78C-4372-BB8E-7EB5DB1658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C56626-85B2-41AB-AAF5-EC6208424C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6ABCA0-C3AC-4D05-845C-51C24CF7C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482D-CC4A-4012-BAB3-8C726D777B00}" type="datetimeFigureOut">
              <a:rPr lang="en-US" smtClean="0"/>
              <a:t>1/22/2022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4F03E-CFDC-4F95-A32D-9A25273E5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C40C0-45B7-4F99-80B2-4F5EA0A58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2D33-39C2-4739-B795-34BDDE5BC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3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00E9C-CBDE-499F-A15D-AF5FD8F13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F005C-0C8C-4B55-A0EB-F115CD502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5C4A0-5F35-490E-B997-459081122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482D-CC4A-4012-BAB3-8C726D777B00}" type="datetimeFigureOut">
              <a:rPr lang="en-US" smtClean="0"/>
              <a:t>1/22/2022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E9E9C-99A5-4746-86C6-47B6ED560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99045-C7AA-4C65-A4D0-9E46EB5E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2D33-39C2-4739-B795-34BDDE5BC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51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225F4-F555-42A8-A367-7A9F3EC4D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146C9-1D5C-4605-8691-40802F6745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432B2-D404-420C-B609-145252D24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482D-CC4A-4012-BAB3-8C726D777B00}" type="datetimeFigureOut">
              <a:rPr lang="en-US" smtClean="0"/>
              <a:t>1/22/2022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928B2-BE2F-44FA-BF90-C025E3B1A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533F3-43B8-4F26-9C18-03B7435FA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2D33-39C2-4739-B795-34BDDE5BC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812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8D5BF-1454-4DB5-A1AB-D1A58F238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21DCD-2ECE-45EF-8330-31CF8B9BF6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C42E43-F4CA-44B4-A328-7B52907C4C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FD0882-44EB-46BF-BB8E-391EBA47E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482D-CC4A-4012-BAB3-8C726D777B00}" type="datetimeFigureOut">
              <a:rPr lang="en-US" smtClean="0"/>
              <a:t>1/22/2022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6A10A2-3CE4-447D-AE01-7DBCCD816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663111-1A39-4FC5-8CB9-840F7CFE2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2D33-39C2-4739-B795-34BDDE5BC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861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AFCEE-6773-4897-B10F-11D76DC4B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23C820-D00A-47C4-990D-DE1FCDA0BF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04D19E-FB94-45FC-B105-53C01A2FA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2D5740-393C-457A-855C-E95D50C94D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99ADBA-C736-4EE6-817D-1FCB02C203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0467C5-FED1-4A86-A387-2956DC447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482D-CC4A-4012-BAB3-8C726D777B00}" type="datetimeFigureOut">
              <a:rPr lang="en-US" smtClean="0"/>
              <a:t>1/22/2022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D2678D-69B9-4254-A601-C843571D3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00F694-AF9D-4A13-97DA-3CFAC51D4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2D33-39C2-4739-B795-34BDDE5BC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305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B2D7F-A28E-4B87-89F8-AEC66CCBE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E4BC65-6ECB-493A-87A7-06004AE59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482D-CC4A-4012-BAB3-8C726D777B00}" type="datetimeFigureOut">
              <a:rPr lang="en-US" smtClean="0"/>
              <a:t>1/22/2022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755BE0-3D4C-47E0-A653-EC12A0846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F59863-D494-4A7F-81A9-9F50BA5D7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2D33-39C2-4739-B795-34BDDE5BC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775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810E3D-2048-40B5-8712-E2CDFCAAD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482D-CC4A-4012-BAB3-8C726D777B00}" type="datetimeFigureOut">
              <a:rPr lang="en-US" smtClean="0"/>
              <a:t>1/22/2022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76AFA6-4941-41FD-AFE2-11CA90911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076805-09D2-4843-8765-EB0FC206D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2D33-39C2-4739-B795-34BDDE5BC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254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C5AC9-012E-4CB6-B048-7C493821B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A778E-C020-4FA0-BFE9-3A0BEDB83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CA3C36-651D-46F5-968C-45AAF43DD8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7923C3-1202-4BE4-A6BF-C727B5A88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482D-CC4A-4012-BAB3-8C726D777B00}" type="datetimeFigureOut">
              <a:rPr lang="en-US" smtClean="0"/>
              <a:t>1/22/2022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135C91-336E-47F4-929A-FDEEBBECC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7E1966-E303-4590-8121-A1861CDAA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2D33-39C2-4739-B795-34BDDE5BC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0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042F2-3873-4E6C-BA40-6F0059501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FAC2C5-97B1-4BCA-99F2-439677799D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E50C36-978E-4CB3-B014-BBF0CA8D53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71EF05-40A5-43F3-9639-9A5FB9612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B482D-CC4A-4012-BAB3-8C726D777B00}" type="datetimeFigureOut">
              <a:rPr lang="en-US" smtClean="0"/>
              <a:t>1/22/2022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5FCDCE-114C-4E19-8F94-5F6E02C24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B7C2E-D280-4508-894C-E94E16E07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52D33-39C2-4739-B795-34BDDE5BC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17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A97BBA-344B-4C37-958F-91066AF15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EAC83D-627B-4989-9346-B0C34CC47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A6D69-6A8F-4FEE-94E3-3A72F58A6D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B482D-CC4A-4012-BAB3-8C726D777B00}" type="datetimeFigureOut">
              <a:rPr lang="en-US" smtClean="0"/>
              <a:t>1/22/2022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0B3A5-D76D-4C02-B09A-7093718538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FDB08-C9E2-4763-B9E8-A8A94E91E2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52D33-39C2-4739-B795-34BDDE5BC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951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iriodion.com/social-work-assessment-tool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hyperlink" Target="https://www.airiodion.com/contact-u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DE4C27B6-DB04-4891-AF97-BA1671B17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9AA5990-3F0D-40C8-B7E3-E186652E6D7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03" r="9465" b="30268"/>
          <a:stretch/>
        </p:blipFill>
        <p:spPr>
          <a:xfrm>
            <a:off x="606719" y="-4"/>
            <a:ext cx="11585281" cy="6858001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7316481C-0A49-4796-812B-0D64F063B7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419898" cy="6858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4">
            <a:extLst>
              <a:ext uri="{FF2B5EF4-FFF2-40B4-BE49-F238E27FC236}">
                <a16:creationId xmlns:a16="http://schemas.microsoft.com/office/drawing/2014/main" id="{EB51395D-BEB5-4373-B082-A03A05F67FD6}"/>
              </a:ext>
            </a:extLst>
          </p:cNvPr>
          <p:cNvSpPr txBox="1">
            <a:spLocks/>
          </p:cNvSpPr>
          <p:nvPr/>
        </p:nvSpPr>
        <p:spPr>
          <a:xfrm>
            <a:off x="1036684" y="342763"/>
            <a:ext cx="4107408" cy="246669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5200" b="1" dirty="0">
                <a:solidFill>
                  <a:schemeClr val="bg1"/>
                </a:solidFill>
                <a:latin typeface="+mn-lt"/>
              </a:rPr>
              <a:t>Social Work Assessment Questions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E0EAE70-C355-42D1-BF00-CA8A17A742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1188720" y="73152"/>
            <a:chExt cx="1178966" cy="232963"/>
          </a:xfrm>
        </p:grpSpPr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E6E58C95-A3F9-4C87-B9A5-32A7A75DDF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7B08CDDF-E602-4C1B-A248-A43292EB5D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6298B977-8F47-48C6-8454-11EF9478EC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06A6FB8E-FB47-44B7-810F-B88B4CCA06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818DB8DB-4D04-42C0-BE68-842A9F29AE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DBCFEA99-52A4-4E8E-B9C9-3D39B0E32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A6C0BB10-7324-4D11-A497-57A85CDB62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D7440F2E-8192-4FDF-AE8F-2833B7F403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B9F7DA6A-1872-4697-A567-20A0115A05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98BC1544-07ED-411D-880C-58CB114914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BA70D948-9946-455F-8155-D274F01DAB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807FCDBA-F7E3-4836-8253-15D212128F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4">
              <a:extLst>
                <a:ext uri="{FF2B5EF4-FFF2-40B4-BE49-F238E27FC236}">
                  <a16:creationId xmlns:a16="http://schemas.microsoft.com/office/drawing/2014/main" id="{D6A9BF83-5C67-44B0-883C-82BCAA1923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id="{94BA7F92-7961-489E-83BD-5518EB1E99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4">
              <a:extLst>
                <a:ext uri="{FF2B5EF4-FFF2-40B4-BE49-F238E27FC236}">
                  <a16:creationId xmlns:a16="http://schemas.microsoft.com/office/drawing/2014/main" id="{56ADE108-5AE8-4ACF-88B9-28A0B125B3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6">
              <a:extLst>
                <a:ext uri="{FF2B5EF4-FFF2-40B4-BE49-F238E27FC236}">
                  <a16:creationId xmlns:a16="http://schemas.microsoft.com/office/drawing/2014/main" id="{75B2D25F-B666-4F19-816A-24456EAF46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A7D581F0-987F-45C5-A849-CC1B41222F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F388E533-92C3-428E-B078-81D6E1F2D9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64">
              <a:extLst>
                <a:ext uri="{FF2B5EF4-FFF2-40B4-BE49-F238E27FC236}">
                  <a16:creationId xmlns:a16="http://schemas.microsoft.com/office/drawing/2014/main" id="{C68AEED3-AAB1-48A9-8FC3-C68AE6675B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66">
              <a:extLst>
                <a:ext uri="{FF2B5EF4-FFF2-40B4-BE49-F238E27FC236}">
                  <a16:creationId xmlns:a16="http://schemas.microsoft.com/office/drawing/2014/main" id="{0A6CA6BC-FFA6-4C34-B200-6F61EE1730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D0ED8D6-21CA-4CD6-BEB8-BD1089A7BE9D}"/>
              </a:ext>
            </a:extLst>
          </p:cNvPr>
          <p:cNvGrpSpPr/>
          <p:nvPr/>
        </p:nvGrpSpPr>
        <p:grpSpPr>
          <a:xfrm>
            <a:off x="9957020" y="33414"/>
            <a:ext cx="1923109" cy="1020849"/>
            <a:chOff x="-127159" y="-67983"/>
            <a:chExt cx="1826425" cy="1021081"/>
          </a:xfrm>
        </p:grpSpPr>
        <p:sp>
          <p:nvSpPr>
            <p:cNvPr id="6" name="Speech Bubble: Rectangle 5">
              <a:extLst>
                <a:ext uri="{FF2B5EF4-FFF2-40B4-BE49-F238E27FC236}">
                  <a16:creationId xmlns:a16="http://schemas.microsoft.com/office/drawing/2014/main" id="{2E68DDBE-C94F-4D2B-9F04-8A1801385B66}"/>
                </a:ext>
              </a:extLst>
            </p:cNvPr>
            <p:cNvSpPr/>
            <p:nvPr/>
          </p:nvSpPr>
          <p:spPr>
            <a:xfrm>
              <a:off x="-127159" y="-67983"/>
              <a:ext cx="1767709" cy="1021081"/>
            </a:xfrm>
            <a:prstGeom prst="wedgeRectCallout">
              <a:avLst>
                <a:gd name="adj1" fmla="val -18721"/>
                <a:gd name="adj2" fmla="val -48677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Aft>
                  <a:spcPts val="600"/>
                </a:spcAft>
              </a:pPr>
              <a:r>
                <a:rPr lang="en-US" sz="5400" dirty="0">
                  <a:solidFill>
                    <a:schemeClr val="bg1"/>
                  </a:solidFill>
                  <a:latin typeface="Algerian" panose="04020705040A02060702" pitchFamily="82" charset="0"/>
                </a:rPr>
                <a:t>AGS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2A6AE32-044F-4E44-8067-413933AEBBE5}"/>
                </a:ext>
              </a:extLst>
            </p:cNvPr>
            <p:cNvGrpSpPr/>
            <p:nvPr/>
          </p:nvGrpSpPr>
          <p:grpSpPr>
            <a:xfrm>
              <a:off x="1323041" y="213362"/>
              <a:ext cx="376225" cy="472439"/>
              <a:chOff x="1323035" y="213362"/>
              <a:chExt cx="345119" cy="638865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E5678B56-B268-4955-A3C9-EACDF930AA6D}"/>
                  </a:ext>
                </a:extLst>
              </p:cNvPr>
              <p:cNvSpPr/>
              <p:nvPr/>
            </p:nvSpPr>
            <p:spPr>
              <a:xfrm>
                <a:off x="1388949" y="406539"/>
                <a:ext cx="169700" cy="198697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05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4ABAC502-2E2C-4DB7-AB69-040FEB585186}"/>
                  </a:ext>
                </a:extLst>
              </p:cNvPr>
              <p:cNvSpPr/>
              <p:nvPr/>
            </p:nvSpPr>
            <p:spPr>
              <a:xfrm>
                <a:off x="1441887" y="213362"/>
                <a:ext cx="226267" cy="215255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05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8A95A7D4-F496-41F6-8AC8-9BFCD2D3B908}"/>
                  </a:ext>
                </a:extLst>
              </p:cNvPr>
              <p:cNvSpPr/>
              <p:nvPr/>
            </p:nvSpPr>
            <p:spPr>
              <a:xfrm>
                <a:off x="1341810" y="585918"/>
                <a:ext cx="141417" cy="165581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05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987AEF73-DEAB-4983-87D9-BE83D6EB2DB0}"/>
                  </a:ext>
                </a:extLst>
              </p:cNvPr>
              <p:cNvSpPr/>
              <p:nvPr/>
            </p:nvSpPr>
            <p:spPr>
              <a:xfrm>
                <a:off x="1323035" y="769437"/>
                <a:ext cx="70708" cy="8279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05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p:grp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A07314E5-C69C-4277-8544-84769AE4B741}"/>
              </a:ext>
            </a:extLst>
          </p:cNvPr>
          <p:cNvSpPr/>
          <p:nvPr/>
        </p:nvSpPr>
        <p:spPr>
          <a:xfrm>
            <a:off x="-3302" y="0"/>
            <a:ext cx="606972" cy="323398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50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E169C6DC-AFD4-4C6C-B7EC-B6FE7939F711}"/>
              </a:ext>
            </a:extLst>
          </p:cNvPr>
          <p:cNvGrpSpPr/>
          <p:nvPr/>
        </p:nvGrpSpPr>
        <p:grpSpPr>
          <a:xfrm>
            <a:off x="0" y="329905"/>
            <a:ext cx="3073617" cy="6528096"/>
            <a:chOff x="3669524" y="918813"/>
            <a:chExt cx="4226952" cy="4867227"/>
          </a:xfrm>
        </p:grpSpPr>
        <p:pic>
          <p:nvPicPr>
            <p:cNvPr id="13" name="Picture 12" descr="A close up of a logo&#10;&#10;Description automatically generated">
              <a:extLst>
                <a:ext uri="{FF2B5EF4-FFF2-40B4-BE49-F238E27FC236}">
                  <a16:creationId xmlns:a16="http://schemas.microsoft.com/office/drawing/2014/main" id="{742B2F74-B9CE-4C7F-B8DF-E5A0CEEE031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051"/>
            <a:stretch/>
          </p:blipFill>
          <p:spPr>
            <a:xfrm>
              <a:off x="4295524" y="918813"/>
              <a:ext cx="3600952" cy="4867227"/>
            </a:xfrm>
            <a:prstGeom prst="rect">
              <a:avLst/>
            </a:prstGeom>
          </p:spPr>
        </p:pic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AE3C047-852D-45D2-9291-AA63FDCA7536}"/>
                </a:ext>
              </a:extLst>
            </p:cNvPr>
            <p:cNvSpPr/>
            <p:nvPr/>
          </p:nvSpPr>
          <p:spPr>
            <a:xfrm>
              <a:off x="3669524" y="1842052"/>
              <a:ext cx="3155347" cy="37371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F6BF1527-85A6-4722-A758-FE551A1A66C8}"/>
              </a:ext>
            </a:extLst>
          </p:cNvPr>
          <p:cNvSpPr/>
          <p:nvPr/>
        </p:nvSpPr>
        <p:spPr>
          <a:xfrm>
            <a:off x="3224609" y="470754"/>
            <a:ext cx="8477060" cy="4979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27432" tIns="27432" rIns="27432" bIns="27432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3200" b="1" dirty="0">
                <a:solidFill>
                  <a:schemeClr val="tx1"/>
                </a:solidFill>
              </a:rPr>
              <a:t>Conclusion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These social work assessment questions are designed to get you started thinking about the scope of the questions you’ll need for a social work client assessment.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You can find further information on social work assessments, as well as many other types of assessments, at Airiodion.com.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Check out our </a:t>
            </a:r>
            <a:r>
              <a:rPr lang="en-US" sz="2400" b="1" dirty="0">
                <a:solidFill>
                  <a:schemeClr val="tx1"/>
                </a:solidFill>
                <a:hlinkClick r:id="rId3"/>
              </a:rPr>
              <a:t>Social Work Assessment &amp; Planning Toolkit </a:t>
            </a:r>
            <a:r>
              <a:rPr lang="en-US" sz="2400" dirty="0">
                <a:solidFill>
                  <a:schemeClr val="tx1"/>
                </a:solidFill>
              </a:rPr>
              <a:t>for an assessment template for social workers with built-in analytics and task checklist that gives you a place for planning and managing your social work engagements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A9369B-4880-44E5-9663-83E29ECE7268}"/>
              </a:ext>
            </a:extLst>
          </p:cNvPr>
          <p:cNvSpPr txBox="1"/>
          <p:nvPr/>
        </p:nvSpPr>
        <p:spPr>
          <a:xfrm>
            <a:off x="304202" y="3163050"/>
            <a:ext cx="21411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6600"/>
                </a:solidFill>
                <a:latin typeface="Biome" panose="020B0502040204020203" pitchFamily="34" charset="0"/>
                <a:cs typeface="Biome" panose="020B0502040204020203" pitchFamily="34" charset="0"/>
              </a:rPr>
              <a:t>Need Help with Social Work Assessments?</a:t>
            </a:r>
          </a:p>
          <a:p>
            <a:endParaRPr lang="en-US" sz="1600" dirty="0">
              <a:solidFill>
                <a:srgbClr val="FF6600"/>
              </a:solidFill>
              <a:latin typeface="Biome" panose="020B0502040204020203" pitchFamily="34" charset="0"/>
              <a:cs typeface="Biome" panose="020B0502040204020203" pitchFamily="34" charset="0"/>
            </a:endParaRPr>
          </a:p>
          <a:p>
            <a:r>
              <a:rPr lang="en-US" sz="1600" dirty="0">
                <a:solidFill>
                  <a:srgbClr val="FF6600"/>
                </a:solidFill>
                <a:latin typeface="Biome" panose="020B0502040204020203" pitchFamily="34" charset="0"/>
                <a:cs typeface="Biome" panose="020B0502040204020203" pitchFamily="34" charset="0"/>
              </a:rPr>
              <a:t>Contact us any time with questions at: </a:t>
            </a:r>
            <a:r>
              <a:rPr lang="en-US" sz="1600" dirty="0">
                <a:solidFill>
                  <a:srgbClr val="FF6600"/>
                </a:solidFill>
                <a:latin typeface="Biome" panose="020B0502040204020203" pitchFamily="34" charset="0"/>
                <a:cs typeface="Biome" panose="020B0502040204020203" pitchFamily="34" charset="0"/>
                <a:hlinkClick r:id="rId4"/>
              </a:rPr>
              <a:t>Airiodion.com/ contact-us/</a:t>
            </a:r>
            <a:endParaRPr lang="en-US" sz="1600" dirty="0">
              <a:solidFill>
                <a:srgbClr val="FF6600"/>
              </a:solidFill>
              <a:latin typeface="Biome" panose="020B0502040204020203" pitchFamily="34" charset="0"/>
              <a:cs typeface="Biome" panose="020B0502040204020203" pitchFamily="34" charset="0"/>
            </a:endParaRPr>
          </a:p>
        </p:txBody>
      </p:sp>
      <p:pic>
        <p:nvPicPr>
          <p:cNvPr id="6" name="Graphic 5" descr="Email">
            <a:extLst>
              <a:ext uri="{FF2B5EF4-FFF2-40B4-BE49-F238E27FC236}">
                <a16:creationId xmlns:a16="http://schemas.microsoft.com/office/drawing/2014/main" id="{A1FA815E-536E-4464-B800-C9C189CCE0B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08279" y="1807249"/>
            <a:ext cx="1133038" cy="1133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355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05E4F47-B148-49E0-B472-BBF149315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A2CE8EB-F719-4F84-9E91-F538438CA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D3737E0-D43A-482F-BC7E-85FBE779B305}"/>
              </a:ext>
            </a:extLst>
          </p:cNvPr>
          <p:cNvSpPr/>
          <p:nvPr/>
        </p:nvSpPr>
        <p:spPr>
          <a:xfrm>
            <a:off x="6617740" y="802955"/>
            <a:ext cx="4766330" cy="1454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Questions for Social </a:t>
            </a:r>
            <a:r>
              <a:rPr lang="en-US" sz="36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Work</a:t>
            </a:r>
            <a:r>
              <a:rPr lang="en-US" sz="3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Assessment</a:t>
            </a:r>
          </a:p>
        </p:txBody>
      </p:sp>
      <p:sp>
        <p:nvSpPr>
          <p:cNvPr id="21" name="Freeform 50">
            <a:extLst>
              <a:ext uri="{FF2B5EF4-FFF2-40B4-BE49-F238E27FC236}">
                <a16:creationId xmlns:a16="http://schemas.microsoft.com/office/drawing/2014/main" id="{684BF3E1-C321-4F38-85CF-FEBBEEC15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DD3070-C97D-4678-BB2F-C853B249E53A}"/>
              </a:ext>
            </a:extLst>
          </p:cNvPr>
          <p:cNvSpPr/>
          <p:nvPr/>
        </p:nvSpPr>
        <p:spPr>
          <a:xfrm>
            <a:off x="6621072" y="2421683"/>
            <a:ext cx="4765949" cy="33534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 lnSpcReduction="10000"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sz="2400" dirty="0"/>
              <a:t>Social work assessments require collection of a wide range of data about an individual’s life and circumstances with a goal of helping them with a positive outcome.</a:t>
            </a:r>
          </a:p>
          <a:p>
            <a:pPr fontAlgn="base"/>
            <a:endParaRPr lang="en-US" sz="2400" dirty="0"/>
          </a:p>
          <a:p>
            <a:pPr fontAlgn="base"/>
            <a:r>
              <a:rPr lang="en-US" sz="2400" dirty="0"/>
              <a:t>This guide includes some of the basic questions that drill down into these details.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8437D7E-0A76-435D-BFF8-A5BF390F22BE}"/>
              </a:ext>
            </a:extLst>
          </p:cNvPr>
          <p:cNvSpPr/>
          <p:nvPr/>
        </p:nvSpPr>
        <p:spPr>
          <a:xfrm>
            <a:off x="4598436" y="5018076"/>
            <a:ext cx="2995127" cy="3638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b="1" dirty="0">
                <a:solidFill>
                  <a:schemeClr val="bg1"/>
                </a:solidFill>
                <a:latin typeface="Castellar" panose="020A0402060406010301" pitchFamily="18" charset="0"/>
              </a:rPr>
              <a:t>Tool</a:t>
            </a:r>
            <a:endParaRPr lang="en-US" b="1">
              <a:solidFill>
                <a:schemeClr val="bg1"/>
              </a:solidFill>
              <a:latin typeface="Castellar" panose="020A0402060406010301" pitchFamily="18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ED4081D-F41E-4558-9203-F35808E5C9CE}"/>
              </a:ext>
            </a:extLst>
          </p:cNvPr>
          <p:cNvGrpSpPr/>
          <p:nvPr/>
        </p:nvGrpSpPr>
        <p:grpSpPr>
          <a:xfrm>
            <a:off x="10260548" y="6098784"/>
            <a:ext cx="1719359" cy="759216"/>
            <a:chOff x="109560" y="-21674"/>
            <a:chExt cx="1767709" cy="1021081"/>
          </a:xfrm>
        </p:grpSpPr>
        <p:sp>
          <p:nvSpPr>
            <p:cNvPr id="22" name="Speech Bubble: Rectangle 21">
              <a:extLst>
                <a:ext uri="{FF2B5EF4-FFF2-40B4-BE49-F238E27FC236}">
                  <a16:creationId xmlns:a16="http://schemas.microsoft.com/office/drawing/2014/main" id="{7E000614-E835-4E0E-BB10-CB4F70AFCD0C}"/>
                </a:ext>
              </a:extLst>
            </p:cNvPr>
            <p:cNvSpPr/>
            <p:nvPr/>
          </p:nvSpPr>
          <p:spPr>
            <a:xfrm>
              <a:off x="109560" y="-21674"/>
              <a:ext cx="1767709" cy="1021081"/>
            </a:xfrm>
            <a:prstGeom prst="wedgeRectCallout">
              <a:avLst>
                <a:gd name="adj1" fmla="val -18721"/>
                <a:gd name="adj2" fmla="val -48677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Aft>
                  <a:spcPts val="600"/>
                </a:spcAft>
              </a:pPr>
              <a:r>
                <a:rPr lang="en-US" sz="4000" dirty="0">
                  <a:solidFill>
                    <a:schemeClr val="tx1"/>
                  </a:solidFill>
                  <a:latin typeface="Algerian" panose="04020705040A02060702" pitchFamily="82" charset="0"/>
                </a:rPr>
                <a:t>AGS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509EA6EB-1EB6-4F5F-9810-8E1A20220A85}"/>
                </a:ext>
              </a:extLst>
            </p:cNvPr>
            <p:cNvGrpSpPr/>
            <p:nvPr/>
          </p:nvGrpSpPr>
          <p:grpSpPr>
            <a:xfrm>
              <a:off x="1323041" y="213362"/>
              <a:ext cx="376225" cy="472439"/>
              <a:chOff x="1323035" y="213362"/>
              <a:chExt cx="345119" cy="638865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06DF4DAF-462A-4415-8944-61FA4F40C2A9}"/>
                  </a:ext>
                </a:extLst>
              </p:cNvPr>
              <p:cNvSpPr/>
              <p:nvPr/>
            </p:nvSpPr>
            <p:spPr>
              <a:xfrm>
                <a:off x="1388949" y="406539"/>
                <a:ext cx="169700" cy="198697"/>
              </a:xfrm>
              <a:prstGeom prst="ellipse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05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1DC450CD-C085-4749-9005-6B0FC3EB3911}"/>
                  </a:ext>
                </a:extLst>
              </p:cNvPr>
              <p:cNvSpPr/>
              <p:nvPr/>
            </p:nvSpPr>
            <p:spPr>
              <a:xfrm>
                <a:off x="1441887" y="213362"/>
                <a:ext cx="226267" cy="215255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05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D40FECF0-8E46-473D-BFB6-6636AA85AB16}"/>
                  </a:ext>
                </a:extLst>
              </p:cNvPr>
              <p:cNvSpPr/>
              <p:nvPr/>
            </p:nvSpPr>
            <p:spPr>
              <a:xfrm>
                <a:off x="1341810" y="585918"/>
                <a:ext cx="141417" cy="165581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05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1EC54A44-A1AF-482D-9202-75C5FE725E54}"/>
                  </a:ext>
                </a:extLst>
              </p:cNvPr>
              <p:cNvSpPr/>
              <p:nvPr/>
            </p:nvSpPr>
            <p:spPr>
              <a:xfrm>
                <a:off x="1323035" y="769437"/>
                <a:ext cx="70708" cy="8279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105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p:grp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73CE0C3C-939C-427C-A7AD-17B03D08BDF7}"/>
              </a:ext>
            </a:extLst>
          </p:cNvPr>
          <p:cNvSpPr txBox="1"/>
          <p:nvPr/>
        </p:nvSpPr>
        <p:spPr>
          <a:xfrm>
            <a:off x="241019" y="1114016"/>
            <a:ext cx="427552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/>
                </a:solidFill>
                <a:latin typeface="Biome" panose="020B0503030204020804" pitchFamily="34" charset="0"/>
                <a:cs typeface="Biome" panose="020B0503030204020804" pitchFamily="34" charset="0"/>
              </a:rPr>
              <a:t>AGS</a:t>
            </a:r>
          </a:p>
          <a:p>
            <a:pPr algn="ctr"/>
            <a:r>
              <a:rPr lang="en-US" sz="2800" b="1" dirty="0">
                <a:solidFill>
                  <a:schemeClr val="accent1"/>
                </a:solidFill>
                <a:latin typeface="Biome" panose="020B0503030204020804" pitchFamily="34" charset="0"/>
                <a:cs typeface="Biome" panose="020B0503030204020804" pitchFamily="34" charset="0"/>
              </a:rPr>
              <a:t>Social Work </a:t>
            </a:r>
          </a:p>
          <a:p>
            <a:pPr algn="ctr"/>
            <a:r>
              <a:rPr lang="en-US" sz="2800" b="1" dirty="0">
                <a:solidFill>
                  <a:schemeClr val="accent1"/>
                </a:solidFill>
                <a:latin typeface="Biome" panose="020B0503030204020804" pitchFamily="34" charset="0"/>
                <a:cs typeface="Biome" panose="020B0503030204020804" pitchFamily="34" charset="0"/>
              </a:rPr>
              <a:t>Assessment Questions</a:t>
            </a:r>
          </a:p>
        </p:txBody>
      </p:sp>
      <p:pic>
        <p:nvPicPr>
          <p:cNvPr id="3" name="Graphic 2" descr="Clipboard Partially Checked">
            <a:extLst>
              <a:ext uri="{FF2B5EF4-FFF2-40B4-BE49-F238E27FC236}">
                <a16:creationId xmlns:a16="http://schemas.microsoft.com/office/drawing/2014/main" id="{B459E677-C7F9-49D5-B473-BAADB2C0FA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579678" y="2689383"/>
            <a:ext cx="3592159" cy="3592159"/>
          </a:xfrm>
          <a:prstGeom prst="rect">
            <a:avLst/>
          </a:prstGeom>
        </p:spPr>
      </p:pic>
      <p:pic>
        <p:nvPicPr>
          <p:cNvPr id="4" name="Graphic 3" descr="Pen">
            <a:extLst>
              <a:ext uri="{FF2B5EF4-FFF2-40B4-BE49-F238E27FC236}">
                <a16:creationId xmlns:a16="http://schemas.microsoft.com/office/drawing/2014/main" id="{897CDC97-56C8-4D84-ABDB-09CFB939C1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66858" y="3739579"/>
            <a:ext cx="1796080" cy="179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458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E169C6DC-AFD4-4C6C-B7EC-B6FE7939F711}"/>
              </a:ext>
            </a:extLst>
          </p:cNvPr>
          <p:cNvGrpSpPr/>
          <p:nvPr/>
        </p:nvGrpSpPr>
        <p:grpSpPr>
          <a:xfrm>
            <a:off x="0" y="329905"/>
            <a:ext cx="3073617" cy="6528096"/>
            <a:chOff x="3669524" y="918813"/>
            <a:chExt cx="4226952" cy="4867227"/>
          </a:xfrm>
        </p:grpSpPr>
        <p:pic>
          <p:nvPicPr>
            <p:cNvPr id="13" name="Picture 12" descr="A close up of a logo&#10;&#10;Description automatically generated">
              <a:extLst>
                <a:ext uri="{FF2B5EF4-FFF2-40B4-BE49-F238E27FC236}">
                  <a16:creationId xmlns:a16="http://schemas.microsoft.com/office/drawing/2014/main" id="{742B2F74-B9CE-4C7F-B8DF-E5A0CEEE031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051"/>
            <a:stretch/>
          </p:blipFill>
          <p:spPr>
            <a:xfrm>
              <a:off x="4295524" y="918813"/>
              <a:ext cx="3600952" cy="4867227"/>
            </a:xfrm>
            <a:prstGeom prst="rect">
              <a:avLst/>
            </a:prstGeom>
          </p:spPr>
        </p:pic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AE3C047-852D-45D2-9291-AA63FDCA7536}"/>
                </a:ext>
              </a:extLst>
            </p:cNvPr>
            <p:cNvSpPr/>
            <p:nvPr/>
          </p:nvSpPr>
          <p:spPr>
            <a:xfrm>
              <a:off x="3669524" y="1842052"/>
              <a:ext cx="3155347" cy="37371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F6BF1527-85A6-4722-A758-FE551A1A66C8}"/>
              </a:ext>
            </a:extLst>
          </p:cNvPr>
          <p:cNvSpPr/>
          <p:nvPr/>
        </p:nvSpPr>
        <p:spPr>
          <a:xfrm>
            <a:off x="3224609" y="470754"/>
            <a:ext cx="8477060" cy="57184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27432" tIns="27432" rIns="27432" bIns="27432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3200" b="1" dirty="0">
                <a:solidFill>
                  <a:schemeClr val="tx1"/>
                </a:solidFill>
              </a:rPr>
              <a:t>Social Work Assessment Questions Overview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While each assessment and the questions asked will vary according to the client’s situation and individual needs, we’ve categorized potential general questions to use with social work assessment tools.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These sample questions are based upon the five key categories of the System model, which covers the areas of: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Situation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Safety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Survival/other needs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Supports/strengths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Short-term or crisis</a:t>
            </a:r>
          </a:p>
        </p:txBody>
      </p:sp>
      <p:pic>
        <p:nvPicPr>
          <p:cNvPr id="5" name="Graphic 4" descr="Boardroom">
            <a:extLst>
              <a:ext uri="{FF2B5EF4-FFF2-40B4-BE49-F238E27FC236}">
                <a16:creationId xmlns:a16="http://schemas.microsoft.com/office/drawing/2014/main" id="{A8B5233C-0236-49F0-AD23-70FD8D9D0E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5194" y="1568186"/>
            <a:ext cx="1325928" cy="132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204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E169C6DC-AFD4-4C6C-B7EC-B6FE7939F711}"/>
              </a:ext>
            </a:extLst>
          </p:cNvPr>
          <p:cNvGrpSpPr/>
          <p:nvPr/>
        </p:nvGrpSpPr>
        <p:grpSpPr>
          <a:xfrm>
            <a:off x="0" y="329905"/>
            <a:ext cx="3073617" cy="6528096"/>
            <a:chOff x="3669524" y="918813"/>
            <a:chExt cx="4226952" cy="4867227"/>
          </a:xfrm>
        </p:grpSpPr>
        <p:pic>
          <p:nvPicPr>
            <p:cNvPr id="13" name="Picture 12" descr="A close up of a logo&#10;&#10;Description automatically generated">
              <a:extLst>
                <a:ext uri="{FF2B5EF4-FFF2-40B4-BE49-F238E27FC236}">
                  <a16:creationId xmlns:a16="http://schemas.microsoft.com/office/drawing/2014/main" id="{742B2F74-B9CE-4C7F-B8DF-E5A0CEEE031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051"/>
            <a:stretch/>
          </p:blipFill>
          <p:spPr>
            <a:xfrm>
              <a:off x="4295524" y="918813"/>
              <a:ext cx="3600952" cy="4867227"/>
            </a:xfrm>
            <a:prstGeom prst="rect">
              <a:avLst/>
            </a:prstGeom>
          </p:spPr>
        </p:pic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AE3C047-852D-45D2-9291-AA63FDCA7536}"/>
                </a:ext>
              </a:extLst>
            </p:cNvPr>
            <p:cNvSpPr/>
            <p:nvPr/>
          </p:nvSpPr>
          <p:spPr>
            <a:xfrm>
              <a:off x="3669524" y="1842052"/>
              <a:ext cx="3155347" cy="37371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F6BF1527-85A6-4722-A758-FE551A1A66C8}"/>
              </a:ext>
            </a:extLst>
          </p:cNvPr>
          <p:cNvSpPr/>
          <p:nvPr/>
        </p:nvSpPr>
        <p:spPr>
          <a:xfrm>
            <a:off x="3224609" y="470754"/>
            <a:ext cx="8477060" cy="60878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27432" tIns="27432" rIns="27432" bIns="27432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3200" b="1" dirty="0">
                <a:solidFill>
                  <a:schemeClr val="tx1"/>
                </a:solidFill>
              </a:rPr>
              <a:t>Open-Ended vs. Close-Ended Questions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When doing a social work evaluation, you want to gather as much information from the subject as possible. 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How you phrase social work assessment questions is important, because if they’re worded the right way, they invite a fuller answer than just “yes” or “no.”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Question types: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•	</a:t>
            </a:r>
            <a:r>
              <a:rPr lang="en-US" sz="2400" b="1" dirty="0">
                <a:solidFill>
                  <a:schemeClr val="tx1"/>
                </a:solidFill>
              </a:rPr>
              <a:t>Closed-ended:</a:t>
            </a:r>
            <a:r>
              <a:rPr lang="en-US" sz="2400" dirty="0">
                <a:solidFill>
                  <a:schemeClr val="tx1"/>
                </a:solidFill>
              </a:rPr>
              <a:t> Are you feeling better today?</a:t>
            </a: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	(client can give a yes/no answer)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•	</a:t>
            </a:r>
            <a:r>
              <a:rPr lang="en-US" sz="2400" b="1" dirty="0">
                <a:solidFill>
                  <a:schemeClr val="tx1"/>
                </a:solidFill>
              </a:rPr>
              <a:t>Open-ended:</a:t>
            </a:r>
            <a:r>
              <a:rPr lang="en-US" sz="2400" dirty="0">
                <a:solidFill>
                  <a:schemeClr val="tx1"/>
                </a:solidFill>
              </a:rPr>
              <a:t> How are you feeling today?</a:t>
            </a: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	(invites client to elaborate more)</a:t>
            </a:r>
          </a:p>
        </p:txBody>
      </p:sp>
      <p:pic>
        <p:nvPicPr>
          <p:cNvPr id="5" name="Graphic 4" descr="Checkbox Checked">
            <a:extLst>
              <a:ext uri="{FF2B5EF4-FFF2-40B4-BE49-F238E27FC236}">
                <a16:creationId xmlns:a16="http://schemas.microsoft.com/office/drawing/2014/main" id="{EDB42080-2A07-4A1B-9784-1EBF921D6B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90001" y="1624195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C0E93A0-E5EC-4C27-A0F7-BFFABF7C168A}"/>
              </a:ext>
            </a:extLst>
          </p:cNvPr>
          <p:cNvSpPr txBox="1"/>
          <p:nvPr/>
        </p:nvSpPr>
        <p:spPr>
          <a:xfrm>
            <a:off x="237942" y="2730526"/>
            <a:ext cx="244539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6600"/>
                </a:solidFill>
                <a:latin typeface="Biome" panose="020B0502040204020203" pitchFamily="34" charset="0"/>
                <a:cs typeface="Biome" panose="020B0502040204020203" pitchFamily="34" charset="0"/>
              </a:rPr>
              <a:t>Use open-ended questions to invite more detailed responses.</a:t>
            </a:r>
            <a:endParaRPr lang="en-US" sz="1400" dirty="0">
              <a:solidFill>
                <a:srgbClr val="FF6600"/>
              </a:solidFill>
              <a:latin typeface="Biome" panose="020B0502040204020203" pitchFamily="34" charset="0"/>
              <a:cs typeface="Biome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FF6600"/>
              </a:solidFill>
              <a:latin typeface="Biome" panose="020B0502040204020203" pitchFamily="34" charset="0"/>
              <a:cs typeface="Biom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524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E169C6DC-AFD4-4C6C-B7EC-B6FE7939F711}"/>
              </a:ext>
            </a:extLst>
          </p:cNvPr>
          <p:cNvGrpSpPr/>
          <p:nvPr/>
        </p:nvGrpSpPr>
        <p:grpSpPr>
          <a:xfrm>
            <a:off x="0" y="329905"/>
            <a:ext cx="3073617" cy="6528096"/>
            <a:chOff x="3669524" y="918813"/>
            <a:chExt cx="4226952" cy="4867227"/>
          </a:xfrm>
        </p:grpSpPr>
        <p:pic>
          <p:nvPicPr>
            <p:cNvPr id="13" name="Picture 12" descr="A close up of a logo&#10;&#10;Description automatically generated">
              <a:extLst>
                <a:ext uri="{FF2B5EF4-FFF2-40B4-BE49-F238E27FC236}">
                  <a16:creationId xmlns:a16="http://schemas.microsoft.com/office/drawing/2014/main" id="{742B2F74-B9CE-4C7F-B8DF-E5A0CEEE031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051"/>
            <a:stretch/>
          </p:blipFill>
          <p:spPr>
            <a:xfrm>
              <a:off x="4295524" y="918813"/>
              <a:ext cx="3600952" cy="4867227"/>
            </a:xfrm>
            <a:prstGeom prst="rect">
              <a:avLst/>
            </a:prstGeom>
          </p:spPr>
        </p:pic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AE3C047-852D-45D2-9291-AA63FDCA7536}"/>
                </a:ext>
              </a:extLst>
            </p:cNvPr>
            <p:cNvSpPr/>
            <p:nvPr/>
          </p:nvSpPr>
          <p:spPr>
            <a:xfrm>
              <a:off x="3669524" y="1842052"/>
              <a:ext cx="3155347" cy="37371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F6BF1527-85A6-4722-A758-FE551A1A66C8}"/>
              </a:ext>
            </a:extLst>
          </p:cNvPr>
          <p:cNvSpPr/>
          <p:nvPr/>
        </p:nvSpPr>
        <p:spPr>
          <a:xfrm>
            <a:off x="3224609" y="470754"/>
            <a:ext cx="8477060" cy="57184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27432" tIns="27432" rIns="27432" bIns="27432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3200" b="1" dirty="0">
                <a:solidFill>
                  <a:schemeClr val="tx1"/>
                </a:solidFill>
              </a:rPr>
              <a:t>Situation Questions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What brought you here today?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When did this situation first begin?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How does your living situation make you feel?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Has this happened before?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Have you sought help for this issue in the past?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How frequently does this occur in your life?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 Have you told others about this situation?</a:t>
            </a:r>
          </a:p>
        </p:txBody>
      </p:sp>
      <p:pic>
        <p:nvPicPr>
          <p:cNvPr id="2" name="Graphic 1" descr="Research">
            <a:extLst>
              <a:ext uri="{FF2B5EF4-FFF2-40B4-BE49-F238E27FC236}">
                <a16:creationId xmlns:a16="http://schemas.microsoft.com/office/drawing/2014/main" id="{05D8CB77-DC55-4764-9213-2CE607DFB3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90001" y="1624195"/>
            <a:ext cx="914400" cy="914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E522473-AC7F-472C-B32E-7DB749494677}"/>
              </a:ext>
            </a:extLst>
          </p:cNvPr>
          <p:cNvSpPr txBox="1"/>
          <p:nvPr/>
        </p:nvSpPr>
        <p:spPr>
          <a:xfrm>
            <a:off x="304202" y="2730526"/>
            <a:ext cx="2294401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6600"/>
                </a:solidFill>
                <a:latin typeface="Biome" panose="020B0502040204020203" pitchFamily="34" charset="0"/>
                <a:cs typeface="Biome" panose="020B0502040204020203" pitchFamily="34" charset="0"/>
              </a:rPr>
              <a:t>Questions to identify the situational elements that caused the client to seek help.</a:t>
            </a:r>
            <a:endParaRPr lang="en-US" sz="1400" dirty="0">
              <a:solidFill>
                <a:srgbClr val="FF6600"/>
              </a:solidFill>
              <a:latin typeface="Biome" panose="020B0502040204020203" pitchFamily="34" charset="0"/>
              <a:cs typeface="Biome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FF6600"/>
              </a:solidFill>
              <a:latin typeface="Biome" panose="020B0502040204020203" pitchFamily="34" charset="0"/>
              <a:cs typeface="Biom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713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E169C6DC-AFD4-4C6C-B7EC-B6FE7939F711}"/>
              </a:ext>
            </a:extLst>
          </p:cNvPr>
          <p:cNvGrpSpPr/>
          <p:nvPr/>
        </p:nvGrpSpPr>
        <p:grpSpPr>
          <a:xfrm>
            <a:off x="0" y="329905"/>
            <a:ext cx="3073617" cy="6528096"/>
            <a:chOff x="3669524" y="918813"/>
            <a:chExt cx="4226952" cy="4867227"/>
          </a:xfrm>
        </p:grpSpPr>
        <p:pic>
          <p:nvPicPr>
            <p:cNvPr id="13" name="Picture 12" descr="A close up of a logo&#10;&#10;Description automatically generated">
              <a:extLst>
                <a:ext uri="{FF2B5EF4-FFF2-40B4-BE49-F238E27FC236}">
                  <a16:creationId xmlns:a16="http://schemas.microsoft.com/office/drawing/2014/main" id="{742B2F74-B9CE-4C7F-B8DF-E5A0CEEE031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051"/>
            <a:stretch/>
          </p:blipFill>
          <p:spPr>
            <a:xfrm>
              <a:off x="4295524" y="918813"/>
              <a:ext cx="3600952" cy="4867227"/>
            </a:xfrm>
            <a:prstGeom prst="rect">
              <a:avLst/>
            </a:prstGeom>
          </p:spPr>
        </p:pic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AE3C047-852D-45D2-9291-AA63FDCA7536}"/>
                </a:ext>
              </a:extLst>
            </p:cNvPr>
            <p:cNvSpPr/>
            <p:nvPr/>
          </p:nvSpPr>
          <p:spPr>
            <a:xfrm>
              <a:off x="3669524" y="1842052"/>
              <a:ext cx="3155347" cy="37371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F6BF1527-85A6-4722-A758-FE551A1A66C8}"/>
              </a:ext>
            </a:extLst>
          </p:cNvPr>
          <p:cNvSpPr/>
          <p:nvPr/>
        </p:nvSpPr>
        <p:spPr>
          <a:xfrm>
            <a:off x="3224609" y="470754"/>
            <a:ext cx="8477060" cy="57184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27432" tIns="27432" rIns="27432" bIns="27432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3200" b="1" dirty="0">
                <a:solidFill>
                  <a:schemeClr val="tx1"/>
                </a:solidFill>
              </a:rPr>
              <a:t>Safety Questions 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Are you in immediate danger of physical harm?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Do you have any restraining orders in place?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How do you feel about your current level of safety?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Describe any injuries you’ve had as a result of this situation.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Where would you be if you hadn’t come in today?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Where will you be going after you leave here today?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Do you have a safe place to stay?</a:t>
            </a:r>
          </a:p>
        </p:txBody>
      </p:sp>
      <p:pic>
        <p:nvPicPr>
          <p:cNvPr id="2" name="Graphic 1" descr="Woman changing Baby">
            <a:extLst>
              <a:ext uri="{FF2B5EF4-FFF2-40B4-BE49-F238E27FC236}">
                <a16:creationId xmlns:a16="http://schemas.microsoft.com/office/drawing/2014/main" id="{05D8CB77-DC55-4764-9213-2CE607DFB3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90001" y="1624195"/>
            <a:ext cx="914400" cy="9144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E522473-AC7F-472C-B32E-7DB749494677}"/>
              </a:ext>
            </a:extLst>
          </p:cNvPr>
          <p:cNvSpPr txBox="1"/>
          <p:nvPr/>
        </p:nvSpPr>
        <p:spPr>
          <a:xfrm>
            <a:off x="304202" y="2730526"/>
            <a:ext cx="229440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6600"/>
                </a:solidFill>
                <a:latin typeface="Biome" panose="020B0502040204020203" pitchFamily="34" charset="0"/>
                <a:cs typeface="Biome" panose="020B0502040204020203" pitchFamily="34" charset="0"/>
              </a:rPr>
              <a:t>Questions to identify if the client is in a crisis/safety situation that requires immediate help.</a:t>
            </a:r>
            <a:endParaRPr lang="en-US" sz="1400" dirty="0">
              <a:solidFill>
                <a:srgbClr val="FF6600"/>
              </a:solidFill>
              <a:latin typeface="Biome" panose="020B0502040204020203" pitchFamily="34" charset="0"/>
              <a:cs typeface="Biome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FF6600"/>
              </a:solidFill>
              <a:latin typeface="Biome" panose="020B0502040204020203" pitchFamily="34" charset="0"/>
              <a:cs typeface="Biome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421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E169C6DC-AFD4-4C6C-B7EC-B6FE7939F711}"/>
              </a:ext>
            </a:extLst>
          </p:cNvPr>
          <p:cNvGrpSpPr/>
          <p:nvPr/>
        </p:nvGrpSpPr>
        <p:grpSpPr>
          <a:xfrm>
            <a:off x="0" y="329905"/>
            <a:ext cx="3073617" cy="6528096"/>
            <a:chOff x="3669524" y="918813"/>
            <a:chExt cx="4226952" cy="4867227"/>
          </a:xfrm>
        </p:grpSpPr>
        <p:pic>
          <p:nvPicPr>
            <p:cNvPr id="13" name="Picture 12" descr="A close up of a logo&#10;&#10;Description automatically generated">
              <a:extLst>
                <a:ext uri="{FF2B5EF4-FFF2-40B4-BE49-F238E27FC236}">
                  <a16:creationId xmlns:a16="http://schemas.microsoft.com/office/drawing/2014/main" id="{742B2F74-B9CE-4C7F-B8DF-E5A0CEEE031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051"/>
            <a:stretch/>
          </p:blipFill>
          <p:spPr>
            <a:xfrm>
              <a:off x="4295524" y="918813"/>
              <a:ext cx="3600952" cy="4867227"/>
            </a:xfrm>
            <a:prstGeom prst="rect">
              <a:avLst/>
            </a:prstGeom>
          </p:spPr>
        </p:pic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AE3C047-852D-45D2-9291-AA63FDCA7536}"/>
                </a:ext>
              </a:extLst>
            </p:cNvPr>
            <p:cNvSpPr/>
            <p:nvPr/>
          </p:nvSpPr>
          <p:spPr>
            <a:xfrm>
              <a:off x="3669524" y="1842052"/>
              <a:ext cx="3155347" cy="37371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F6BF1527-85A6-4722-A758-FE551A1A66C8}"/>
              </a:ext>
            </a:extLst>
          </p:cNvPr>
          <p:cNvSpPr/>
          <p:nvPr/>
        </p:nvSpPr>
        <p:spPr>
          <a:xfrm>
            <a:off x="3224609" y="470754"/>
            <a:ext cx="8477060" cy="5349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27432" tIns="27432" rIns="27432" bIns="27432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3200" b="1" dirty="0">
                <a:solidFill>
                  <a:schemeClr val="tx1"/>
                </a:solidFill>
              </a:rPr>
              <a:t>Survival/Other Needs Questions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Describe what you’ve eaten in the last three days.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Where are you living right now?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How have you managed to survive thus far?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What are your biggest concerns in the coming week?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What do you think you could do to improve your situation? How can I help?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Where will you be sleeping tonight?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A9369B-4880-44E5-9663-83E29ECE7268}"/>
              </a:ext>
            </a:extLst>
          </p:cNvPr>
          <p:cNvSpPr txBox="1"/>
          <p:nvPr/>
        </p:nvSpPr>
        <p:spPr>
          <a:xfrm>
            <a:off x="304202" y="3163050"/>
            <a:ext cx="21411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6600"/>
                </a:solidFill>
                <a:latin typeface="Biome" panose="020B0502040204020203" pitchFamily="34" charset="0"/>
                <a:cs typeface="Biome" panose="020B0502040204020203" pitchFamily="34" charset="0"/>
              </a:rPr>
              <a:t>Questions designed to identify if the client currently has basic living needs being met.</a:t>
            </a:r>
            <a:endParaRPr lang="en-US" sz="1400" dirty="0">
              <a:solidFill>
                <a:srgbClr val="FF6600"/>
              </a:solidFill>
              <a:latin typeface="Biome" panose="020B0502040204020203" pitchFamily="34" charset="0"/>
              <a:cs typeface="Biome" panose="020B0502040204020203" pitchFamily="34" charset="0"/>
            </a:endParaRPr>
          </a:p>
        </p:txBody>
      </p:sp>
      <p:pic>
        <p:nvPicPr>
          <p:cNvPr id="7" name="Graphic 6" descr="Handwashing">
            <a:extLst>
              <a:ext uri="{FF2B5EF4-FFF2-40B4-BE49-F238E27FC236}">
                <a16:creationId xmlns:a16="http://schemas.microsoft.com/office/drawing/2014/main" id="{763BBFE9-9F8E-4617-8A96-2CAE221244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753646" y="1776423"/>
            <a:ext cx="1242304" cy="124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627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E169C6DC-AFD4-4C6C-B7EC-B6FE7939F711}"/>
              </a:ext>
            </a:extLst>
          </p:cNvPr>
          <p:cNvGrpSpPr/>
          <p:nvPr/>
        </p:nvGrpSpPr>
        <p:grpSpPr>
          <a:xfrm>
            <a:off x="0" y="329905"/>
            <a:ext cx="3073617" cy="6528096"/>
            <a:chOff x="3669524" y="918813"/>
            <a:chExt cx="4226952" cy="4867227"/>
          </a:xfrm>
        </p:grpSpPr>
        <p:pic>
          <p:nvPicPr>
            <p:cNvPr id="13" name="Picture 12" descr="A close up of a logo&#10;&#10;Description automatically generated">
              <a:extLst>
                <a:ext uri="{FF2B5EF4-FFF2-40B4-BE49-F238E27FC236}">
                  <a16:creationId xmlns:a16="http://schemas.microsoft.com/office/drawing/2014/main" id="{742B2F74-B9CE-4C7F-B8DF-E5A0CEEE031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051"/>
            <a:stretch/>
          </p:blipFill>
          <p:spPr>
            <a:xfrm>
              <a:off x="4295524" y="918813"/>
              <a:ext cx="3600952" cy="4867227"/>
            </a:xfrm>
            <a:prstGeom prst="rect">
              <a:avLst/>
            </a:prstGeom>
          </p:spPr>
        </p:pic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AE3C047-852D-45D2-9291-AA63FDCA7536}"/>
                </a:ext>
              </a:extLst>
            </p:cNvPr>
            <p:cNvSpPr/>
            <p:nvPr/>
          </p:nvSpPr>
          <p:spPr>
            <a:xfrm>
              <a:off x="3669524" y="1842052"/>
              <a:ext cx="3155347" cy="37371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F6BF1527-85A6-4722-A758-FE551A1A66C8}"/>
              </a:ext>
            </a:extLst>
          </p:cNvPr>
          <p:cNvSpPr/>
          <p:nvPr/>
        </p:nvSpPr>
        <p:spPr>
          <a:xfrm>
            <a:off x="3224609" y="470754"/>
            <a:ext cx="8477060" cy="60878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27432" tIns="27432" rIns="27432" bIns="27432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3200" b="1" dirty="0">
                <a:solidFill>
                  <a:schemeClr val="tx1"/>
                </a:solidFill>
              </a:rPr>
              <a:t>Supports/Strengths Questions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What resources do you have that you can rely on?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What associations, organizations, or groups have been especially helpful to you in the past?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Describe your family and friends support system.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How did you overcome this problem in the past?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Describe the course of a day when this issue isn’t occurring. What’s different?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What is one positive step you can take away from this issue/situation?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A9369B-4880-44E5-9663-83E29ECE7268}"/>
              </a:ext>
            </a:extLst>
          </p:cNvPr>
          <p:cNvSpPr txBox="1"/>
          <p:nvPr/>
        </p:nvSpPr>
        <p:spPr>
          <a:xfrm>
            <a:off x="304202" y="3163050"/>
            <a:ext cx="21411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6600"/>
                </a:solidFill>
                <a:latin typeface="Biome" panose="020B0502040204020203" pitchFamily="34" charset="0"/>
                <a:cs typeface="Biome" panose="020B0502040204020203" pitchFamily="34" charset="0"/>
              </a:rPr>
              <a:t>Questions to find what supports the client has or if they’ve overcome this issue before.</a:t>
            </a:r>
            <a:endParaRPr lang="en-US" sz="1400" dirty="0">
              <a:solidFill>
                <a:srgbClr val="FF6600"/>
              </a:solidFill>
              <a:latin typeface="Biome" panose="020B0502040204020203" pitchFamily="34" charset="0"/>
              <a:cs typeface="Biome" panose="020B0502040204020203" pitchFamily="34" charset="0"/>
            </a:endParaRPr>
          </a:p>
        </p:txBody>
      </p:sp>
      <p:pic>
        <p:nvPicPr>
          <p:cNvPr id="7" name="Graphic 6" descr="Connections">
            <a:extLst>
              <a:ext uri="{FF2B5EF4-FFF2-40B4-BE49-F238E27FC236}">
                <a16:creationId xmlns:a16="http://schemas.microsoft.com/office/drawing/2014/main" id="{763BBFE9-9F8E-4617-8A96-2CAE221244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548926" y="1776423"/>
            <a:ext cx="1242304" cy="124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950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E169C6DC-AFD4-4C6C-B7EC-B6FE7939F711}"/>
              </a:ext>
            </a:extLst>
          </p:cNvPr>
          <p:cNvGrpSpPr/>
          <p:nvPr/>
        </p:nvGrpSpPr>
        <p:grpSpPr>
          <a:xfrm>
            <a:off x="0" y="329905"/>
            <a:ext cx="3073617" cy="6528096"/>
            <a:chOff x="3669524" y="918813"/>
            <a:chExt cx="4226952" cy="4867227"/>
          </a:xfrm>
        </p:grpSpPr>
        <p:pic>
          <p:nvPicPr>
            <p:cNvPr id="13" name="Picture 12" descr="A close up of a logo&#10;&#10;Description automatically generated">
              <a:extLst>
                <a:ext uri="{FF2B5EF4-FFF2-40B4-BE49-F238E27FC236}">
                  <a16:creationId xmlns:a16="http://schemas.microsoft.com/office/drawing/2014/main" id="{742B2F74-B9CE-4C7F-B8DF-E5A0CEEE031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051"/>
            <a:stretch/>
          </p:blipFill>
          <p:spPr>
            <a:xfrm>
              <a:off x="4295524" y="918813"/>
              <a:ext cx="3600952" cy="4867227"/>
            </a:xfrm>
            <a:prstGeom prst="rect">
              <a:avLst/>
            </a:prstGeom>
          </p:spPr>
        </p:pic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AE3C047-852D-45D2-9291-AA63FDCA7536}"/>
                </a:ext>
              </a:extLst>
            </p:cNvPr>
            <p:cNvSpPr/>
            <p:nvPr/>
          </p:nvSpPr>
          <p:spPr>
            <a:xfrm>
              <a:off x="3669524" y="1842052"/>
              <a:ext cx="3155347" cy="37371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F6BF1527-85A6-4722-A758-FE551A1A66C8}"/>
              </a:ext>
            </a:extLst>
          </p:cNvPr>
          <p:cNvSpPr/>
          <p:nvPr/>
        </p:nvSpPr>
        <p:spPr>
          <a:xfrm>
            <a:off x="3224609" y="470754"/>
            <a:ext cx="8477060" cy="53491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27432" tIns="27432" rIns="27432" bIns="27432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3200" b="1" dirty="0">
                <a:solidFill>
                  <a:schemeClr val="tx1"/>
                </a:solidFill>
              </a:rPr>
              <a:t>Short-Term or Crisis Questions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Are you in fear for your life at this moment?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What will happen tomorrow if you haven’t yet resolved this today?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What happens to you if this issue isn’t addressed this week? 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How have you been feeling? Describe any recent health issues you’ve had.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When is the last time you’ve seen a doctor?</a:t>
            </a:r>
          </a:p>
          <a:p>
            <a:pPr lvl="0"/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dirty="0">
                <a:solidFill>
                  <a:schemeClr val="tx1"/>
                </a:solidFill>
              </a:rPr>
              <a:t>How do you feel about yourself right now?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A9369B-4880-44E5-9663-83E29ECE7268}"/>
              </a:ext>
            </a:extLst>
          </p:cNvPr>
          <p:cNvSpPr txBox="1"/>
          <p:nvPr/>
        </p:nvSpPr>
        <p:spPr>
          <a:xfrm>
            <a:off x="362258" y="3163050"/>
            <a:ext cx="17568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6600"/>
                </a:solidFill>
                <a:latin typeface="Biome" panose="020B0502040204020203" pitchFamily="34" charset="0"/>
                <a:cs typeface="Biome" panose="020B0502040204020203" pitchFamily="34" charset="0"/>
              </a:rPr>
              <a:t>Questions designed to uncover how immediate the need is for the client.</a:t>
            </a:r>
            <a:endParaRPr lang="en-US" sz="1400" dirty="0">
              <a:solidFill>
                <a:srgbClr val="FF6600"/>
              </a:solidFill>
              <a:latin typeface="Biome" panose="020B0502040204020203" pitchFamily="34" charset="0"/>
              <a:cs typeface="Biome" panose="020B0502040204020203" pitchFamily="34" charset="0"/>
            </a:endParaRPr>
          </a:p>
        </p:txBody>
      </p:sp>
      <p:pic>
        <p:nvPicPr>
          <p:cNvPr id="2" name="Graphic 1" descr="Questions">
            <a:extLst>
              <a:ext uri="{FF2B5EF4-FFF2-40B4-BE49-F238E27FC236}">
                <a16:creationId xmlns:a16="http://schemas.microsoft.com/office/drawing/2014/main" id="{11B38338-D8F7-4FA7-8DC3-0615227D6F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550450" y="1776423"/>
            <a:ext cx="1242304" cy="124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591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770</Words>
  <Application>Microsoft Office PowerPoint</Application>
  <PresentationFormat>Widescreen</PresentationFormat>
  <Paragraphs>120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Algerian</vt:lpstr>
      <vt:lpstr>Arial</vt:lpstr>
      <vt:lpstr>Biome</vt:lpstr>
      <vt:lpstr>Calibri</vt:lpstr>
      <vt:lpstr>Calibri Light</vt:lpstr>
      <vt:lpstr>Castellar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Francesca Crolley</dc:creator>
  <cp:lastModifiedBy>Francesca Crolley</cp:lastModifiedBy>
  <cp:revision>8</cp:revision>
  <dcterms:created xsi:type="dcterms:W3CDTF">2020-06-29T22:04:37Z</dcterms:created>
  <dcterms:modified xsi:type="dcterms:W3CDTF">2022-01-22T18:55:13Z</dcterms:modified>
</cp:coreProperties>
</file>